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13" r:id="rId3"/>
    <p:sldId id="261" r:id="rId4"/>
    <p:sldId id="263" r:id="rId5"/>
    <p:sldId id="315" r:id="rId6"/>
    <p:sldId id="318" r:id="rId7"/>
    <p:sldId id="317" r:id="rId8"/>
    <p:sldId id="316" r:id="rId9"/>
    <p:sldId id="314" r:id="rId10"/>
    <p:sldId id="319" r:id="rId11"/>
    <p:sldId id="320" r:id="rId12"/>
    <p:sldId id="270" r:id="rId13"/>
    <p:sldId id="32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nFrkcMqXUaclOwY2X4GdIwPU2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243EDD-688B-4D4D-A4C4-8A616D38F44D}">
  <a:tblStyle styleId="{DF243EDD-688B-4D4D-A4C4-8A616D38F44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28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32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32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11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66E73AB-DEEB-4916-B994-1AEBD3BD9B41}" type="datetime1">
              <a:rPr lang="nl-NL" smtClean="0"/>
              <a:t>16-8-2023</a:t>
            </a:fld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584F8DC-67BF-4692-A701-268F63247B24}" type="datetime1">
              <a:rPr lang="nl-NL" smtClean="0"/>
              <a:t>16-8-2023</a:t>
            </a:fld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06306D8-702B-435E-BEB9-2C0454933657}" type="datetime1">
              <a:rPr lang="nl-NL" smtClean="0"/>
              <a:t>16-8-2023</a:t>
            </a:fld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BB15EC0-4F90-45AD-BAE9-75BB50872FB5}" type="datetime1">
              <a:rPr lang="nl-NL" smtClean="0"/>
              <a:t>16-8-2023</a:t>
            </a:fld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FE678C5-6AD0-4749-946D-BAEA2DBCE193}" type="datetime1">
              <a:rPr lang="nl-NL" smtClean="0"/>
              <a:t>16-8-2023</a:t>
            </a:fld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A3EFADE-B970-4A23-BABD-703BFFF13776}" type="datetime1">
              <a:rPr lang="nl-NL" smtClean="0"/>
              <a:t>16-8-2023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AC66227-2FF6-4737-B112-E4B0FB0D2E04}" type="datetime1">
              <a:rPr lang="nl-NL" smtClean="0"/>
              <a:t>16-8-2023</a:t>
            </a:fld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AC4866F-F91E-4017-8966-C7385F133755}" type="datetime1">
              <a:rPr lang="nl-NL" smtClean="0"/>
              <a:t>16-8-2023</a:t>
            </a:fld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7856FAB-7A70-4FCE-BA2E-FF55AF65FC9E}" type="datetime1">
              <a:rPr lang="nl-NL" smtClean="0"/>
              <a:t>16-8-2023</a:t>
            </a:fld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85C8DC2-4A97-49C4-9886-8852795DEDD2}" type="datetime1">
              <a:rPr lang="nl-NL" smtClean="0"/>
              <a:t>16-8-2023</a:t>
            </a:fld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8AD457F-B4F1-47B1-8216-19D405E171F1}" type="datetime1">
              <a:rPr lang="nl-NL" smtClean="0"/>
              <a:t>16-8-2023</a:t>
            </a:fld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2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3E7E8C6-594F-4FDE-8FE4-5B09219C1EE6}" type="datetime1">
              <a:rPr lang="nl-NL" smtClean="0"/>
              <a:t>16-8-2023</a:t>
            </a:fld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CDE project Groenleven Schalkwijk</a:t>
            </a:r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2.png"/><Relationship Id="rId4" Type="http://schemas.openxmlformats.org/officeDocument/2006/relationships/hyperlink" Target="https://www.duurzaameiland.nl/energie-armoed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.jp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Logo Cooperatie incl slogan vesi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79" y="23020"/>
            <a:ext cx="12192000" cy="68349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352345" y="1259178"/>
            <a:ext cx="59046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4639" y="1452583"/>
            <a:ext cx="770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zonneweide Schalkwijk     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7680176" y="1317533"/>
            <a:ext cx="43505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Opgericht 4 Juni 2020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6564052" y="240434"/>
            <a:ext cx="49685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initiatief van de bewoners van het Eiland van Schalkwijk.</a:t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479" y="2249492"/>
            <a:ext cx="2916324" cy="267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TrosselTi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6924" y="3464391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8D00E6C-50EB-42AD-AF6C-D30793C2AD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10</a:t>
            </a:fld>
            <a:endParaRPr lang="nl-NL"/>
          </a:p>
        </p:txBody>
      </p:sp>
      <p:sp>
        <p:nvSpPr>
          <p:cNvPr id="5" name="Google Shape;205;p9">
            <a:extLst>
              <a:ext uri="{FF2B5EF4-FFF2-40B4-BE49-F238E27FC236}">
                <a16:creationId xmlns:a16="http://schemas.microsoft.com/office/drawing/2014/main" id="{18045BCD-C6A1-4131-82C3-F4AFB30A50B7}"/>
              </a:ext>
            </a:extLst>
          </p:cNvPr>
          <p:cNvSpPr txBox="1"/>
          <p:nvPr/>
        </p:nvSpPr>
        <p:spPr>
          <a:xfrm>
            <a:off x="1164537" y="287174"/>
            <a:ext cx="538866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Wat kunnen we u bieden?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6" name="Google Shape;204;p9">
            <a:extLst>
              <a:ext uri="{FF2B5EF4-FFF2-40B4-BE49-F238E27FC236}">
                <a16:creationId xmlns:a16="http://schemas.microsoft.com/office/drawing/2014/main" id="{6CDE1E7C-C74C-4C5D-A5F9-BCAD651EC875}"/>
              </a:ext>
            </a:extLst>
          </p:cNvPr>
          <p:cNvSpPr txBox="1"/>
          <p:nvPr/>
        </p:nvSpPr>
        <p:spPr>
          <a:xfrm>
            <a:off x="557789" y="1149389"/>
            <a:ext cx="110764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Uw oude gasfornuis vervangen door een inductie kookplaat.</a:t>
            </a:r>
            <a:endParaRPr sz="3200" dirty="0"/>
          </a:p>
        </p:txBody>
      </p:sp>
      <p:pic>
        <p:nvPicPr>
          <p:cNvPr id="7170" name="Picture 2" descr="https://www.elektricien.org/wp-content/uploads/2018/12/keramische-kookplaat-300x169.jpg">
            <a:extLst>
              <a:ext uri="{FF2B5EF4-FFF2-40B4-BE49-F238E27FC236}">
                <a16:creationId xmlns:a16="http://schemas.microsoft.com/office/drawing/2014/main" id="{786FA2AE-C7FF-4CA8-B0CC-2627612C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" y="2373669"/>
            <a:ext cx="3550670" cy="20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ductie. Elektrisch koken. Lifestyle - Groener Wonen">
            <a:extLst>
              <a:ext uri="{FF2B5EF4-FFF2-40B4-BE49-F238E27FC236}">
                <a16:creationId xmlns:a16="http://schemas.microsoft.com/office/drawing/2014/main" id="{CC7D0BA9-E42E-442A-A0CC-D6C388CB7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09" y="4431471"/>
            <a:ext cx="3005780" cy="20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9079AA2-BD09-4488-BCD7-336F5C7E8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530" y="2526048"/>
            <a:ext cx="6099801" cy="3524211"/>
          </a:xfrm>
          <a:prstGeom prst="rect">
            <a:avLst/>
          </a:prstGeom>
        </p:spPr>
      </p:pic>
      <p:sp>
        <p:nvSpPr>
          <p:cNvPr id="12" name="Google Shape;204;p9">
            <a:extLst>
              <a:ext uri="{FF2B5EF4-FFF2-40B4-BE49-F238E27FC236}">
                <a16:creationId xmlns:a16="http://schemas.microsoft.com/office/drawing/2014/main" id="{63033028-3F83-421F-97A9-1B19B48AFCE6}"/>
              </a:ext>
            </a:extLst>
          </p:cNvPr>
          <p:cNvSpPr txBox="1"/>
          <p:nvPr/>
        </p:nvSpPr>
        <p:spPr>
          <a:xfrm>
            <a:off x="319669" y="4786730"/>
            <a:ext cx="240880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elektrische aansluiting is voor eigen rekening.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FF2C1D-5E8C-481C-9AB4-DC8540188A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12A537-B49E-41AB-B6E0-7D7BCA989ACA}" type="datetime1">
              <a:rPr lang="nl-NL" smtClean="0"/>
              <a:t>16-8-2023</a:t>
            </a:fld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BA382CE-2547-47C6-AB3B-0CF0E6F356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CDE project Groenleven Schalkwijk</a:t>
            </a:r>
          </a:p>
        </p:txBody>
      </p:sp>
    </p:spTree>
    <p:extLst>
      <p:ext uri="{BB962C8B-B14F-4D97-AF65-F5344CB8AC3E}">
        <p14:creationId xmlns:p14="http://schemas.microsoft.com/office/powerpoint/2010/main" val="42484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8D00E6C-50EB-42AD-AF6C-D30793C2AD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11</a:t>
            </a:fld>
            <a:endParaRPr lang="nl-NL"/>
          </a:p>
        </p:txBody>
      </p:sp>
      <p:sp>
        <p:nvSpPr>
          <p:cNvPr id="5" name="Google Shape;205;p9">
            <a:extLst>
              <a:ext uri="{FF2B5EF4-FFF2-40B4-BE49-F238E27FC236}">
                <a16:creationId xmlns:a16="http://schemas.microsoft.com/office/drawing/2014/main" id="{18045BCD-C6A1-4131-82C3-F4AFB30A50B7}"/>
              </a:ext>
            </a:extLst>
          </p:cNvPr>
          <p:cNvSpPr txBox="1"/>
          <p:nvPr/>
        </p:nvSpPr>
        <p:spPr>
          <a:xfrm>
            <a:off x="1164537" y="287174"/>
            <a:ext cx="538866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Wat kunnen we u bieden?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8" name="Google Shape;205;p9">
            <a:extLst>
              <a:ext uri="{FF2B5EF4-FFF2-40B4-BE49-F238E27FC236}">
                <a16:creationId xmlns:a16="http://schemas.microsoft.com/office/drawing/2014/main" id="{51F49AD9-63B2-4D8B-87FC-B0316FB9F826}"/>
              </a:ext>
            </a:extLst>
          </p:cNvPr>
          <p:cNvSpPr txBox="1"/>
          <p:nvPr/>
        </p:nvSpPr>
        <p:spPr>
          <a:xfrm>
            <a:off x="1164537" y="1052262"/>
            <a:ext cx="53886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Gebruik van </a:t>
            </a: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Led</a:t>
            </a: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lampen.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A0DF3B-1185-43CA-BF3E-D2BECB2A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92" y="489079"/>
            <a:ext cx="2743200" cy="5780703"/>
          </a:xfrm>
          <a:prstGeom prst="rect">
            <a:avLst/>
          </a:prstGeom>
        </p:spPr>
      </p:pic>
      <p:pic>
        <p:nvPicPr>
          <p:cNvPr id="8196" name="Picture 4" descr="Denver Led lamp kopen? Alle Led lampen online | bol.com">
            <a:extLst>
              <a:ext uri="{FF2B5EF4-FFF2-40B4-BE49-F238E27FC236}">
                <a16:creationId xmlns:a16="http://schemas.microsoft.com/office/drawing/2014/main" id="{9B636613-3801-4AA7-A137-763517057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37" y="3629018"/>
            <a:ext cx="1938190" cy="24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05;p9">
            <a:extLst>
              <a:ext uri="{FF2B5EF4-FFF2-40B4-BE49-F238E27FC236}">
                <a16:creationId xmlns:a16="http://schemas.microsoft.com/office/drawing/2014/main" id="{DF051761-08C8-4258-BE06-1628019B9168}"/>
              </a:ext>
            </a:extLst>
          </p:cNvPr>
          <p:cNvSpPr txBox="1"/>
          <p:nvPr/>
        </p:nvSpPr>
        <p:spPr>
          <a:xfrm>
            <a:off x="1164537" y="1694239"/>
            <a:ext cx="695838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huishouden geeft u de lampen op die u wenst te vervangen.</a:t>
            </a:r>
            <a:endParaRPr dirty="0"/>
          </a:p>
        </p:txBody>
      </p:sp>
      <p:sp>
        <p:nvSpPr>
          <p:cNvPr id="13" name="Google Shape;205;p9">
            <a:extLst>
              <a:ext uri="{FF2B5EF4-FFF2-40B4-BE49-F238E27FC236}">
                <a16:creationId xmlns:a16="http://schemas.microsoft.com/office/drawing/2014/main" id="{F1493F17-C102-4268-B5DD-830DE73132AC}"/>
              </a:ext>
            </a:extLst>
          </p:cNvPr>
          <p:cNvSpPr txBox="1"/>
          <p:nvPr/>
        </p:nvSpPr>
        <p:spPr>
          <a:xfrm>
            <a:off x="1164536" y="2767359"/>
            <a:ext cx="772465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Ambassadeurs van Coöperatie  kunnen u hierbij ondersteunen.</a:t>
            </a:r>
            <a:endParaRPr dirty="0"/>
          </a:p>
        </p:txBody>
      </p:sp>
      <p:pic>
        <p:nvPicPr>
          <p:cNvPr id="8198" name="Picture 6" descr="Spectrum OP=OP LED Lamp E27 G95 - 13W vervangt 130W - 4000K helder wit licht">
            <a:extLst>
              <a:ext uri="{FF2B5EF4-FFF2-40B4-BE49-F238E27FC236}">
                <a16:creationId xmlns:a16="http://schemas.microsoft.com/office/drawing/2014/main" id="{4C542A30-C97A-4330-BE2C-CCBF85C75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96" y="352658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8B7F3E-5E7C-404A-92CB-719B05DE38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C00410-7131-4F37-B0F8-C23D5C547BCC}" type="datetime1">
              <a:rPr lang="nl-NL" smtClean="0"/>
              <a:t>16-8-2023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CFDAF6-6786-49F6-956D-7B44CB11EC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CDE project Groenleven Schalkwijk</a:t>
            </a:r>
          </a:p>
        </p:txBody>
      </p:sp>
    </p:spTree>
    <p:extLst>
      <p:ext uri="{BB962C8B-B14F-4D97-AF65-F5344CB8AC3E}">
        <p14:creationId xmlns:p14="http://schemas.microsoft.com/office/powerpoint/2010/main" val="273867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"/>
          <p:cNvSpPr txBox="1"/>
          <p:nvPr/>
        </p:nvSpPr>
        <p:spPr>
          <a:xfrm>
            <a:off x="2734828" y="457138"/>
            <a:ext cx="672234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Hoe verder als u wil deelnemen?</a:t>
            </a:r>
            <a:endParaRPr dirty="0"/>
          </a:p>
        </p:txBody>
      </p:sp>
      <p:pic>
        <p:nvPicPr>
          <p:cNvPr id="305" name="Google Shape;305;p16" descr="Logo Cooperatie incl slogan vesi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5899" y="167993"/>
            <a:ext cx="1539172" cy="82381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  <p:sp>
        <p:nvSpPr>
          <p:cNvPr id="10" name="Google Shape;205;p9">
            <a:extLst>
              <a:ext uri="{FF2B5EF4-FFF2-40B4-BE49-F238E27FC236}">
                <a16:creationId xmlns:a16="http://schemas.microsoft.com/office/drawing/2014/main" id="{8D2FA214-8BCE-4D46-964C-278AAD409913}"/>
              </a:ext>
            </a:extLst>
          </p:cNvPr>
          <p:cNvSpPr txBox="1"/>
          <p:nvPr/>
        </p:nvSpPr>
        <p:spPr>
          <a:xfrm>
            <a:off x="0" y="1551529"/>
            <a:ext cx="458057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meld zich aan op de website van de Coöperatie.</a:t>
            </a:r>
          </a:p>
          <a:p>
            <a:pPr lvl="0"/>
            <a:endParaRPr lang="nl-NL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nl-NL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nl-NL" sz="2400" b="1" dirty="0">
                <a:hlinkClick r:id="rId4"/>
              </a:rPr>
              <a:t>https://www.duurzaameiland.nl/energie-armoede/</a:t>
            </a:r>
            <a:endParaRPr lang="nl-NL" sz="24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F007BF-3E50-40AF-A41C-E41AFB394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851" y="1035972"/>
            <a:ext cx="6722342" cy="5436225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0C7617A4-7233-429F-8DBA-47E6F2F106E0}"/>
              </a:ext>
            </a:extLst>
          </p:cNvPr>
          <p:cNvSpPr/>
          <p:nvPr/>
        </p:nvSpPr>
        <p:spPr>
          <a:xfrm rot="17641640">
            <a:off x="9528603" y="1990749"/>
            <a:ext cx="632329" cy="3541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Google Shape;306;p16" descr="TrosselTips">
            <a:extLst>
              <a:ext uri="{FF2B5EF4-FFF2-40B4-BE49-F238E27FC236}">
                <a16:creationId xmlns:a16="http://schemas.microsoft.com/office/drawing/2014/main" id="{ABEF87C6-D95C-417E-9BE0-5B84EA6590B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3505" y="368377"/>
            <a:ext cx="983430" cy="8238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02F6564-2F1B-430C-ADF0-BD2ED0ED30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050627-5652-4FA9-9D13-2D2D167C60BA}" type="datetime1">
              <a:rPr lang="nl-NL" smtClean="0"/>
              <a:t>16-8-2023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F08FEFA-810B-4E81-9133-6182D5624A1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CDE project Groenleven Schalkwijk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EDC916-F360-4673-8131-0E2EA2AA4E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13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2F5B9B-B13B-49F8-A71D-FDB2C749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611" y="0"/>
            <a:ext cx="5961041" cy="6858000"/>
          </a:xfrm>
          <a:prstGeom prst="rect">
            <a:avLst/>
          </a:prstGeom>
        </p:spPr>
      </p:pic>
      <p:pic>
        <p:nvPicPr>
          <p:cNvPr id="5" name="Google Shape;306;p16" descr="TrosselTips">
            <a:extLst>
              <a:ext uri="{FF2B5EF4-FFF2-40B4-BE49-F238E27FC236}">
                <a16:creationId xmlns:a16="http://schemas.microsoft.com/office/drawing/2014/main" id="{6B893C17-673B-45FB-83D9-1792CDBFC6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48" y="196797"/>
            <a:ext cx="1539171" cy="14401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CEA2016-FDC9-4304-A948-4D68B49A98FD}"/>
              </a:ext>
            </a:extLst>
          </p:cNvPr>
          <p:cNvSpPr/>
          <p:nvPr/>
        </p:nvSpPr>
        <p:spPr>
          <a:xfrm>
            <a:off x="258348" y="1636950"/>
            <a:ext cx="5551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kunt voor de aanvraag ondersteuning krijgen van de vrijwilligers van  de Trossel.</a:t>
            </a:r>
          </a:p>
        </p:txBody>
      </p:sp>
      <p:pic>
        <p:nvPicPr>
          <p:cNvPr id="7" name="Google Shape;305;p16" descr="Logo Cooperatie incl slogan vesie 1.png">
            <a:extLst>
              <a:ext uri="{FF2B5EF4-FFF2-40B4-BE49-F238E27FC236}">
                <a16:creationId xmlns:a16="http://schemas.microsoft.com/office/drawing/2014/main" id="{5BBB8B1C-B2A8-4E06-95E1-1D2B36A5E7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191" y="3378065"/>
            <a:ext cx="1720333" cy="10198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4BB1665-155B-4DFF-9B61-9F1E83D12E0C}"/>
              </a:ext>
            </a:extLst>
          </p:cNvPr>
          <p:cNvSpPr/>
          <p:nvPr/>
        </p:nvSpPr>
        <p:spPr>
          <a:xfrm>
            <a:off x="167766" y="4517868"/>
            <a:ext cx="5551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Energie ambassadeur van de Coöperatie kom bij u thuis langs, om met u de leverantie te bespreken en hij of zij is uw aanspreekpunt voor de afhandeling. 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0AD5D814-F56E-4A14-AA4D-BD9382A474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8072A2-B7B1-4B80-BBA1-44EECF09793B}" type="datetime1">
              <a:rPr lang="nl-NL" smtClean="0"/>
              <a:t>16-8-2023</a:t>
            </a:fld>
            <a:endParaRPr lang="nl-NL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13628E7A-9238-4C1C-A086-ADCAAEEDEB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CDE project Groenleven Schalkwijk</a:t>
            </a:r>
          </a:p>
        </p:txBody>
      </p:sp>
    </p:spTree>
    <p:extLst>
      <p:ext uri="{BB962C8B-B14F-4D97-AF65-F5344CB8AC3E}">
        <p14:creationId xmlns:p14="http://schemas.microsoft.com/office/powerpoint/2010/main" val="31305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Energie besparen met rolluiken">
            <a:extLst>
              <a:ext uri="{FF2B5EF4-FFF2-40B4-BE49-F238E27FC236}">
                <a16:creationId xmlns:a16="http://schemas.microsoft.com/office/drawing/2014/main" id="{ABC41C52-3BD0-4AF3-8B44-EB9D27114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86" y="3695115"/>
            <a:ext cx="1251648" cy="83443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Community helpers | Community helpers for kids | Our helpers | Community  helper | people who help us - YouTube">
            <a:extLst>
              <a:ext uri="{FF2B5EF4-FFF2-40B4-BE49-F238E27FC236}">
                <a16:creationId xmlns:a16="http://schemas.microsoft.com/office/drawing/2014/main" id="{2AFFD0F1-217B-434F-8941-81537681E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1" y="3649587"/>
            <a:ext cx="1337591" cy="95059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Logo Cooperatie incl slogan vesie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36460" y="152465"/>
            <a:ext cx="1717683" cy="919356"/>
          </a:xfrm>
          <a:prstGeom prst="rect">
            <a:avLst/>
          </a:prstGeom>
        </p:spPr>
      </p:pic>
      <p:sp>
        <p:nvSpPr>
          <p:cNvPr id="8" name="Afgeronde rechthoek 4">
            <a:extLst>
              <a:ext uri="{FF2B5EF4-FFF2-40B4-BE49-F238E27FC236}">
                <a16:creationId xmlns:a16="http://schemas.microsoft.com/office/drawing/2014/main" id="{4C8D72A5-44FE-498E-BD0F-0C9DC21788D1}"/>
              </a:ext>
            </a:extLst>
          </p:cNvPr>
          <p:cNvSpPr/>
          <p:nvPr/>
        </p:nvSpPr>
        <p:spPr>
          <a:xfrm>
            <a:off x="4757739" y="656692"/>
            <a:ext cx="2606979" cy="100686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nl-NL" sz="2000" b="1" dirty="0">
                <a:solidFill>
                  <a:schemeClr val="bg1"/>
                </a:solidFill>
                <a:latin typeface="Calibri"/>
              </a:rPr>
              <a:t>Coöperatie</a:t>
            </a:r>
          </a:p>
          <a:p>
            <a:pPr algn="ctr">
              <a:defRPr/>
            </a:pPr>
            <a:r>
              <a:rPr lang="nl-NL" sz="2000" b="1" dirty="0">
                <a:solidFill>
                  <a:schemeClr val="bg1"/>
                </a:solidFill>
                <a:latin typeface="Calibri"/>
              </a:rPr>
              <a:t>Duurzaam Eiland</a:t>
            </a:r>
          </a:p>
        </p:txBody>
      </p:sp>
      <p:sp>
        <p:nvSpPr>
          <p:cNvPr id="14" name="Afgeronde rechthoek 8">
            <a:extLst>
              <a:ext uri="{FF2B5EF4-FFF2-40B4-BE49-F238E27FC236}">
                <a16:creationId xmlns:a16="http://schemas.microsoft.com/office/drawing/2014/main" id="{8CEA66A9-CBA9-4795-9F31-FA35AE4762B1}"/>
              </a:ext>
            </a:extLst>
          </p:cNvPr>
          <p:cNvSpPr/>
          <p:nvPr/>
        </p:nvSpPr>
        <p:spPr>
          <a:xfrm>
            <a:off x="3570073" y="2682329"/>
            <a:ext cx="1429651" cy="811929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  <a:latin typeface="Calibri"/>
              </a:rPr>
              <a:t>Energie </a:t>
            </a:r>
          </a:p>
          <a:p>
            <a:pPr algn="ctr">
              <a:defRPr/>
            </a:pPr>
            <a:r>
              <a:rPr lang="nl-NL" sz="1400" b="1" dirty="0">
                <a:solidFill>
                  <a:schemeClr val="bg1"/>
                </a:solidFill>
                <a:latin typeface="Calibri"/>
              </a:rPr>
              <a:t>opwekken</a:t>
            </a:r>
          </a:p>
        </p:txBody>
      </p:sp>
      <p:sp>
        <p:nvSpPr>
          <p:cNvPr id="15" name="Afgeronde rechthoek 5">
            <a:extLst>
              <a:ext uri="{FF2B5EF4-FFF2-40B4-BE49-F238E27FC236}">
                <a16:creationId xmlns:a16="http://schemas.microsoft.com/office/drawing/2014/main" id="{2E7D025B-06F4-44BC-984C-6EE6FA9D2B63}"/>
              </a:ext>
            </a:extLst>
          </p:cNvPr>
          <p:cNvSpPr/>
          <p:nvPr/>
        </p:nvSpPr>
        <p:spPr>
          <a:xfrm>
            <a:off x="2000671" y="2682329"/>
            <a:ext cx="1338988" cy="834432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nl-NL" sz="1400" b="1" dirty="0">
                <a:solidFill>
                  <a:srgbClr val="FFFFFF"/>
                </a:solidFill>
                <a:latin typeface="Calibri"/>
              </a:rPr>
              <a:t>Energie besparen</a:t>
            </a:r>
          </a:p>
        </p:txBody>
      </p:sp>
      <p:sp>
        <p:nvSpPr>
          <p:cNvPr id="16" name="Afgeronde rechthoek 6">
            <a:extLst>
              <a:ext uri="{FF2B5EF4-FFF2-40B4-BE49-F238E27FC236}">
                <a16:creationId xmlns:a16="http://schemas.microsoft.com/office/drawing/2014/main" id="{DFF5CC7F-25F3-42BB-8527-661855803CBC}"/>
              </a:ext>
            </a:extLst>
          </p:cNvPr>
          <p:cNvSpPr/>
          <p:nvPr/>
        </p:nvSpPr>
        <p:spPr>
          <a:xfrm>
            <a:off x="9981138" y="2662081"/>
            <a:ext cx="1262197" cy="809428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nl-NL" sz="1400" b="1" dirty="0">
                <a:solidFill>
                  <a:prstClr val="white"/>
                </a:solidFill>
                <a:latin typeface="Calibri"/>
              </a:rPr>
              <a:t>Lokaal Voedsel</a:t>
            </a:r>
          </a:p>
        </p:txBody>
      </p:sp>
      <p:sp>
        <p:nvSpPr>
          <p:cNvPr id="17" name="Afgeronde rechthoek 7">
            <a:extLst>
              <a:ext uri="{FF2B5EF4-FFF2-40B4-BE49-F238E27FC236}">
                <a16:creationId xmlns:a16="http://schemas.microsoft.com/office/drawing/2014/main" id="{86423EFD-77BF-46C3-A65D-3F5E190529E4}"/>
              </a:ext>
            </a:extLst>
          </p:cNvPr>
          <p:cNvSpPr/>
          <p:nvPr/>
        </p:nvSpPr>
        <p:spPr>
          <a:xfrm>
            <a:off x="6886019" y="2688752"/>
            <a:ext cx="1392069" cy="815416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nl-NL" sz="1400" b="1" dirty="0">
                <a:solidFill>
                  <a:prstClr val="white"/>
                </a:solidFill>
              </a:rPr>
              <a:t>Ruimtelijke Visie</a:t>
            </a:r>
          </a:p>
          <a:p>
            <a:pPr algn="ctr">
              <a:defRPr/>
            </a:pPr>
            <a:r>
              <a:rPr lang="nl-NL" sz="1400" b="1" dirty="0">
                <a:solidFill>
                  <a:prstClr val="white"/>
                </a:solidFill>
              </a:rPr>
              <a:t>Buitengebied</a:t>
            </a:r>
          </a:p>
        </p:txBody>
      </p:sp>
      <p:sp>
        <p:nvSpPr>
          <p:cNvPr id="18" name="Afgeronde rechthoek 9">
            <a:extLst>
              <a:ext uri="{FF2B5EF4-FFF2-40B4-BE49-F238E27FC236}">
                <a16:creationId xmlns:a16="http://schemas.microsoft.com/office/drawing/2014/main" id="{E87DB27D-08EA-4D08-BC10-9DBEF9B1192C}"/>
              </a:ext>
            </a:extLst>
          </p:cNvPr>
          <p:cNvSpPr/>
          <p:nvPr/>
        </p:nvSpPr>
        <p:spPr>
          <a:xfrm>
            <a:off x="380491" y="2704490"/>
            <a:ext cx="1386154" cy="824825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lvl="0" algn="ctr">
              <a:defRPr/>
            </a:pPr>
            <a:r>
              <a:rPr lang="nl-NL" sz="1400" b="1" dirty="0"/>
              <a:t>Community</a:t>
            </a:r>
            <a:endParaRPr lang="nl-NL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Afgeronde rechthoek 64">
            <a:extLst>
              <a:ext uri="{FF2B5EF4-FFF2-40B4-BE49-F238E27FC236}">
                <a16:creationId xmlns:a16="http://schemas.microsoft.com/office/drawing/2014/main" id="{52E9BFD2-BF8D-4595-AB74-41598F8AC512}"/>
              </a:ext>
            </a:extLst>
          </p:cNvPr>
          <p:cNvSpPr/>
          <p:nvPr/>
        </p:nvSpPr>
        <p:spPr>
          <a:xfrm>
            <a:off x="5297799" y="2697177"/>
            <a:ext cx="1338988" cy="834432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nl-NL" sz="1400" b="1" dirty="0">
                <a:solidFill>
                  <a:srgbClr val="FFFFFF"/>
                </a:solidFill>
                <a:latin typeface="Calibri"/>
              </a:rPr>
              <a:t>Warmte</a:t>
            </a:r>
          </a:p>
          <a:p>
            <a:pPr algn="ctr">
              <a:defRPr/>
            </a:pPr>
            <a:r>
              <a:rPr lang="nl-NL" sz="1400" b="1" dirty="0">
                <a:solidFill>
                  <a:srgbClr val="FFFFFF"/>
                </a:solidFill>
                <a:latin typeface="Calibri"/>
              </a:rPr>
              <a:t>plan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073C3AD-B91A-4473-B4C6-11C0FDAD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251" y="4997434"/>
            <a:ext cx="2759736" cy="171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6AE2F655-2E83-4659-B93D-3729209B9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9551" y="5007297"/>
            <a:ext cx="275973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A18AC265-1298-4BD0-942D-1BE4AC701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96893" y="5020667"/>
            <a:ext cx="259710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685CB38B-2A3C-4CDC-9144-99B4F46F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1592" y="5015862"/>
            <a:ext cx="258035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Energie opwekken - Duurzaam Thuis Twente">
            <a:extLst>
              <a:ext uri="{FF2B5EF4-FFF2-40B4-BE49-F238E27FC236}">
                <a16:creationId xmlns:a16="http://schemas.microsoft.com/office/drawing/2014/main" id="{6A8FEC81-4005-4CF0-9DB5-69DC1CDF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31" y="3675243"/>
            <a:ext cx="1429651" cy="87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Zonnevelden | Gemeente Haaksbergen">
            <a:extLst>
              <a:ext uri="{FF2B5EF4-FFF2-40B4-BE49-F238E27FC236}">
                <a16:creationId xmlns:a16="http://schemas.microsoft.com/office/drawing/2014/main" id="{A64AB0C9-D271-4D43-84FE-B3E11930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69608" y="3703794"/>
            <a:ext cx="1430116" cy="90097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47808AE3-23EB-4DED-83B1-854C40B5F7C2}"/>
              </a:ext>
            </a:extLst>
          </p:cNvPr>
          <p:cNvCxnSpPr>
            <a:cxnSpLocks/>
          </p:cNvCxnSpPr>
          <p:nvPr/>
        </p:nvCxnSpPr>
        <p:spPr>
          <a:xfrm>
            <a:off x="1073567" y="2188864"/>
            <a:ext cx="9543739" cy="555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F20D112F-A43B-40A5-A12D-6EB267AB0020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284898" y="2188864"/>
            <a:ext cx="1" cy="4934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D5B986F5-7231-4EFB-A7D4-1F815DC2E7DC}"/>
              </a:ext>
            </a:extLst>
          </p:cNvPr>
          <p:cNvCxnSpPr>
            <a:cxnSpLocks/>
          </p:cNvCxnSpPr>
          <p:nvPr/>
        </p:nvCxnSpPr>
        <p:spPr>
          <a:xfrm>
            <a:off x="2771250" y="2215763"/>
            <a:ext cx="1" cy="4934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4D004825-1224-4C6C-8B24-4B97C1800994}"/>
              </a:ext>
            </a:extLst>
          </p:cNvPr>
          <p:cNvCxnSpPr>
            <a:cxnSpLocks/>
          </p:cNvCxnSpPr>
          <p:nvPr/>
        </p:nvCxnSpPr>
        <p:spPr>
          <a:xfrm>
            <a:off x="7497817" y="2209468"/>
            <a:ext cx="1" cy="4934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0D742DBE-95BE-4012-BE37-A26D2C18E320}"/>
              </a:ext>
            </a:extLst>
          </p:cNvPr>
          <p:cNvCxnSpPr>
            <a:cxnSpLocks/>
          </p:cNvCxnSpPr>
          <p:nvPr/>
        </p:nvCxnSpPr>
        <p:spPr>
          <a:xfrm>
            <a:off x="9122454" y="2209467"/>
            <a:ext cx="1" cy="4934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70589826-842D-41A6-812C-0F562C5CC719}"/>
              </a:ext>
            </a:extLst>
          </p:cNvPr>
          <p:cNvCxnSpPr>
            <a:cxnSpLocks/>
          </p:cNvCxnSpPr>
          <p:nvPr/>
        </p:nvCxnSpPr>
        <p:spPr>
          <a:xfrm>
            <a:off x="5967293" y="2226191"/>
            <a:ext cx="0" cy="5106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3E38B551-CB32-41D1-8A71-43B2062A920D}"/>
              </a:ext>
            </a:extLst>
          </p:cNvPr>
          <p:cNvCxnSpPr>
            <a:cxnSpLocks/>
          </p:cNvCxnSpPr>
          <p:nvPr/>
        </p:nvCxnSpPr>
        <p:spPr>
          <a:xfrm>
            <a:off x="1073567" y="2201418"/>
            <a:ext cx="1" cy="4934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2A24C181-3D5E-46D3-B0D0-4CD317FB28A9}"/>
              </a:ext>
            </a:extLst>
          </p:cNvPr>
          <p:cNvCxnSpPr>
            <a:cxnSpLocks/>
          </p:cNvCxnSpPr>
          <p:nvPr/>
        </p:nvCxnSpPr>
        <p:spPr>
          <a:xfrm>
            <a:off x="5969432" y="1673690"/>
            <a:ext cx="1" cy="5525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39BBC223-7B11-4A9D-9EC3-4FD698EBA4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32" y="3723085"/>
            <a:ext cx="1342905" cy="89456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32" name="Afgeronde rechthoek 6">
            <a:extLst>
              <a:ext uri="{FF2B5EF4-FFF2-40B4-BE49-F238E27FC236}">
                <a16:creationId xmlns:a16="http://schemas.microsoft.com/office/drawing/2014/main" id="{B8710977-72E5-43AF-8862-8106D4F62E8C}"/>
              </a:ext>
            </a:extLst>
          </p:cNvPr>
          <p:cNvSpPr/>
          <p:nvPr/>
        </p:nvSpPr>
        <p:spPr>
          <a:xfrm>
            <a:off x="8498223" y="2715908"/>
            <a:ext cx="1338983" cy="803155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nl-NL" sz="1400" b="1" dirty="0">
                <a:solidFill>
                  <a:prstClr val="white"/>
                </a:solidFill>
              </a:rPr>
              <a:t>Circulariteit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1987C0C-72D8-4837-81D7-A0D08AB7E629}"/>
              </a:ext>
            </a:extLst>
          </p:cNvPr>
          <p:cNvCxnSpPr>
            <a:cxnSpLocks/>
          </p:cNvCxnSpPr>
          <p:nvPr/>
        </p:nvCxnSpPr>
        <p:spPr>
          <a:xfrm>
            <a:off x="10617307" y="2244398"/>
            <a:ext cx="0" cy="4274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fbeeldingsresultaten voor Plankaart Groen">
            <a:extLst>
              <a:ext uri="{FF2B5EF4-FFF2-40B4-BE49-F238E27FC236}">
                <a16:creationId xmlns:a16="http://schemas.microsoft.com/office/drawing/2014/main" id="{AE0AA6A5-5F58-46EE-B11F-6C5F9149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62" y="3705970"/>
            <a:ext cx="1255350" cy="92332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urzaamheid in de keuken: hoe verspil je minder voedsel? - Nieuws.nl">
            <a:extLst>
              <a:ext uri="{FF2B5EF4-FFF2-40B4-BE49-F238E27FC236}">
                <a16:creationId xmlns:a16="http://schemas.microsoft.com/office/drawing/2014/main" id="{CCC5AB1D-843D-4CBD-B900-188BDC6F9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685" y="3716667"/>
            <a:ext cx="1188231" cy="90046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87FB8B13-49C7-437E-9B0F-72EADD5E8F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3255" y="3722336"/>
            <a:ext cx="1188231" cy="92332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4" name="Google Shape;96;p1" descr="TrosselTips">
            <a:extLst>
              <a:ext uri="{FF2B5EF4-FFF2-40B4-BE49-F238E27FC236}">
                <a16:creationId xmlns:a16="http://schemas.microsoft.com/office/drawing/2014/main" id="{995283C0-EDA4-4BFC-A144-AAB3822ADEAC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78559" y="176146"/>
            <a:ext cx="1337584" cy="1173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0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29"/>
            <a:ext cx="12192000" cy="681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 descr="Logo Cooperatie incl slogan vesie 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4492" y="5897664"/>
            <a:ext cx="1539172" cy="82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>
            <a:spLocks noGrp="1"/>
          </p:cNvSpPr>
          <p:nvPr>
            <p:ph type="dt" idx="10"/>
          </p:nvPr>
        </p:nvSpPr>
        <p:spPr>
          <a:xfrm>
            <a:off x="4267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B05713CB-1DCB-4CD4-B12C-0301E40FCDA5}" type="datetime1">
              <a:rPr lang="nl-NL" smtClean="0"/>
              <a:t>16-8-2023</a:t>
            </a:fld>
            <a:endParaRPr/>
          </a:p>
        </p:txBody>
      </p:sp>
      <p:pic>
        <p:nvPicPr>
          <p:cNvPr id="181" name="Google Shape;181;p7" descr="TrosselTi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1" y="5800835"/>
            <a:ext cx="1052439" cy="105243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3D5D8CC-D43B-4AA9-BFB7-96167EA8CD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CDE project Groenleven Schalkwijk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>
            <a:spLocks noGrp="1"/>
          </p:cNvSpPr>
          <p:nvPr>
            <p:ph type="dt" idx="10"/>
          </p:nvPr>
        </p:nvSpPr>
        <p:spPr>
          <a:xfrm>
            <a:off x="4267200" y="63661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63D0C2A-2F1B-4CAA-8FD6-0E50505D15F5}" type="datetime1">
              <a:rPr lang="nl-NL" smtClean="0"/>
              <a:t>16-8-2023</a:t>
            </a:fld>
            <a:endParaRPr dirty="0"/>
          </a:p>
        </p:txBody>
      </p:sp>
      <p:pic>
        <p:nvPicPr>
          <p:cNvPr id="200" name="Google Shape;200;p9" descr="Logo Cooperatie incl slogan vesi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4492" y="5897664"/>
            <a:ext cx="1539172" cy="82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TrosselTi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1" y="5800835"/>
            <a:ext cx="1052439" cy="105243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1345548" y="422381"/>
            <a:ext cx="64807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Beperk het energieverbruik</a:t>
            </a:r>
            <a:endParaRPr dirty="0"/>
          </a:p>
        </p:txBody>
      </p:sp>
      <p:pic>
        <p:nvPicPr>
          <p:cNvPr id="203" name="Google Shape;203;p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351520" y="66899"/>
            <a:ext cx="3544191" cy="228015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9"/>
          <p:cNvSpPr txBox="1"/>
          <p:nvPr/>
        </p:nvSpPr>
        <p:spPr>
          <a:xfrm>
            <a:off x="1056606" y="1562940"/>
            <a:ext cx="756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Senioren zijn meer thuis en hebben het eerder koud.</a:t>
            </a:r>
            <a:endParaRPr dirty="0"/>
          </a:p>
        </p:txBody>
      </p:sp>
      <p:sp>
        <p:nvSpPr>
          <p:cNvPr id="205" name="Google Shape;205;p9"/>
          <p:cNvSpPr txBox="1"/>
          <p:nvPr/>
        </p:nvSpPr>
        <p:spPr>
          <a:xfrm>
            <a:off x="1071724" y="2635104"/>
            <a:ext cx="104635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Hebben over het algemeen </a:t>
            </a: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oude veel verbruikende </a:t>
            </a: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apparaten in huis.</a:t>
            </a:r>
            <a:endParaRPr dirty="0"/>
          </a:p>
        </p:txBody>
      </p:sp>
      <p:sp>
        <p:nvSpPr>
          <p:cNvPr id="206" name="Google Shape;206;p9"/>
          <p:cNvSpPr txBox="1"/>
          <p:nvPr/>
        </p:nvSpPr>
        <p:spPr>
          <a:xfrm>
            <a:off x="1071724" y="3384815"/>
            <a:ext cx="104635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Drie van de vier woningen in Nederland zijn nog </a:t>
            </a: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niet goed </a:t>
            </a: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geïsoleerd.</a:t>
            </a:r>
            <a:endParaRPr dirty="0"/>
          </a:p>
        </p:txBody>
      </p:sp>
      <p:sp>
        <p:nvSpPr>
          <p:cNvPr id="209" name="Google Shape;209;p9"/>
          <p:cNvSpPr txBox="1"/>
          <p:nvPr/>
        </p:nvSpPr>
        <p:spPr>
          <a:xfrm>
            <a:off x="1055440" y="4222889"/>
            <a:ext cx="104635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Elektrisch koken  is </a:t>
            </a: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veiliger</a:t>
            </a: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goedkoper en </a:t>
            </a: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minder CO2</a:t>
            </a: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11" name="Google Shape;211;p9"/>
          <p:cNvSpPr txBox="1"/>
          <p:nvPr/>
        </p:nvSpPr>
        <p:spPr>
          <a:xfrm>
            <a:off x="1071724" y="5063936"/>
            <a:ext cx="1046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Gebruik </a:t>
            </a: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Led</a:t>
            </a: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lampen.</a:t>
            </a:r>
            <a:endParaRPr dirty="0"/>
          </a:p>
        </p:txBody>
      </p:sp>
      <p:sp>
        <p:nvSpPr>
          <p:cNvPr id="212" name="Google Shape;212;p9"/>
          <p:cNvSpPr txBox="1">
            <a:spLocks noGrp="1"/>
          </p:cNvSpPr>
          <p:nvPr>
            <p:ph type="sldNum" idx="12"/>
          </p:nvPr>
        </p:nvSpPr>
        <p:spPr>
          <a:xfrm>
            <a:off x="8617506" y="62822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B632426-5B1D-41D5-A1F4-1AF561C34F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CDE project Groenleven Schalkwijk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>
            <a:spLocks noGrp="1"/>
          </p:cNvSpPr>
          <p:nvPr>
            <p:ph type="dt" idx="10"/>
          </p:nvPr>
        </p:nvSpPr>
        <p:spPr>
          <a:xfrm>
            <a:off x="4267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90599AE4-5337-49CC-A362-2423830E4E5A}" type="datetime1">
              <a:rPr lang="nl-NL" smtClean="0"/>
              <a:t>16-8-2023</a:t>
            </a:fld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  <p:pic>
        <p:nvPicPr>
          <p:cNvPr id="272" name="Google Shape;272;p13" descr="Logo Cooperatie incl slogan vesi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4492" y="5897664"/>
            <a:ext cx="1539172" cy="82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 descr="TrosselTi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1" y="5800835"/>
            <a:ext cx="1052439" cy="105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s://www.reichelt.com/magazin/wp-content/uploads/2021/11/AllisonPartners_Reichelt-Umfrage_Nachhaltigkeit_NL-1024x724.png">
            <a:extLst>
              <a:ext uri="{FF2B5EF4-FFF2-40B4-BE49-F238E27FC236}">
                <a16:creationId xmlns:a16="http://schemas.microsoft.com/office/drawing/2014/main" id="{C8818AE8-6633-4860-A8A2-8AC111AB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21" y="750130"/>
            <a:ext cx="8012207" cy="56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05;p9">
            <a:extLst>
              <a:ext uri="{FF2B5EF4-FFF2-40B4-BE49-F238E27FC236}">
                <a16:creationId xmlns:a16="http://schemas.microsoft.com/office/drawing/2014/main" id="{D7F0AF55-A436-42C4-A817-07AFC6420A57}"/>
              </a:ext>
            </a:extLst>
          </p:cNvPr>
          <p:cNvSpPr txBox="1"/>
          <p:nvPr/>
        </p:nvSpPr>
        <p:spPr>
          <a:xfrm>
            <a:off x="0" y="136525"/>
            <a:ext cx="116935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Hebben over het algemeen hebben senioren </a:t>
            </a: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oude veel verbruikende </a:t>
            </a: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apparaten in huis.</a:t>
            </a:r>
            <a:endParaRPr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D74E94E-E67E-48C3-AFA9-18DED6EED9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CDE project Groenleven Schalkwijk</a:t>
            </a:r>
          </a:p>
        </p:txBody>
      </p:sp>
    </p:spTree>
    <p:extLst>
      <p:ext uri="{BB962C8B-B14F-4D97-AF65-F5344CB8AC3E}">
        <p14:creationId xmlns:p14="http://schemas.microsoft.com/office/powerpoint/2010/main" val="22221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>
            <a:spLocks noGrp="1"/>
          </p:cNvSpPr>
          <p:nvPr>
            <p:ph type="dt" idx="10"/>
          </p:nvPr>
        </p:nvSpPr>
        <p:spPr>
          <a:xfrm>
            <a:off x="4267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32A780C4-4854-4D2D-A7BC-8CB66664EFB4}" type="datetime1">
              <a:rPr lang="nl-NL" smtClean="0"/>
              <a:t>16-8-2023</a:t>
            </a:fld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  <p:pic>
        <p:nvPicPr>
          <p:cNvPr id="272" name="Google Shape;272;p13" descr="Logo Cooperatie incl slogan vesi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4492" y="5897664"/>
            <a:ext cx="1539172" cy="82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 descr="TrosselTi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1" y="5800835"/>
            <a:ext cx="1052439" cy="10524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05;p9">
            <a:extLst>
              <a:ext uri="{FF2B5EF4-FFF2-40B4-BE49-F238E27FC236}">
                <a16:creationId xmlns:a16="http://schemas.microsoft.com/office/drawing/2014/main" id="{44FBE02B-E3F6-473A-BB15-482A7D40356E}"/>
              </a:ext>
            </a:extLst>
          </p:cNvPr>
          <p:cNvSpPr txBox="1"/>
          <p:nvPr/>
        </p:nvSpPr>
        <p:spPr>
          <a:xfrm>
            <a:off x="890217" y="583727"/>
            <a:ext cx="1046358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Senioren hebben over het algemeen </a:t>
            </a: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oude veel verbruikende </a:t>
            </a: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apparaten in huis.</a:t>
            </a:r>
            <a:endParaRPr dirty="0"/>
          </a:p>
        </p:txBody>
      </p:sp>
      <p:pic>
        <p:nvPicPr>
          <p:cNvPr id="1028" name="Picture 4" descr="oude met nieuwe apparatuur vergelijken">
            <a:extLst>
              <a:ext uri="{FF2B5EF4-FFF2-40B4-BE49-F238E27FC236}">
                <a16:creationId xmlns:a16="http://schemas.microsoft.com/office/drawing/2014/main" id="{38A3B162-58A6-4D34-8E78-3D5ACAD0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0" y="1252269"/>
            <a:ext cx="10334475" cy="431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B3D3267-92C8-4CD7-A874-9BDAF74ACF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CDE project Groenleven Schalkwijk</a:t>
            </a:r>
          </a:p>
        </p:txBody>
      </p:sp>
    </p:spTree>
    <p:extLst>
      <p:ext uri="{BB962C8B-B14F-4D97-AF65-F5344CB8AC3E}">
        <p14:creationId xmlns:p14="http://schemas.microsoft.com/office/powerpoint/2010/main" val="197008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>
            <a:spLocks noGrp="1"/>
          </p:cNvSpPr>
          <p:nvPr>
            <p:ph type="dt" idx="10"/>
          </p:nvPr>
        </p:nvSpPr>
        <p:spPr>
          <a:xfrm>
            <a:off x="4267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B018FBA1-BE7D-40C9-97DA-A6388F2ED18A}" type="datetime1">
              <a:rPr lang="nl-NL" smtClean="0"/>
              <a:t>16-8-2023</a:t>
            </a:fld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  <p:pic>
        <p:nvPicPr>
          <p:cNvPr id="272" name="Google Shape;272;p13" descr="Logo Cooperatie incl slogan vesi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4492" y="5897664"/>
            <a:ext cx="1539172" cy="82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 descr="TrosselTi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1" y="5800835"/>
            <a:ext cx="1052439" cy="105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3606909-4FB7-49EE-85FC-D5A025CF3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405" y="764932"/>
            <a:ext cx="9046592" cy="5433630"/>
          </a:xfrm>
          <a:prstGeom prst="rect">
            <a:avLst/>
          </a:prstGeom>
        </p:spPr>
      </p:pic>
      <p:sp>
        <p:nvSpPr>
          <p:cNvPr id="11" name="Google Shape;209;p9">
            <a:extLst>
              <a:ext uri="{FF2B5EF4-FFF2-40B4-BE49-F238E27FC236}">
                <a16:creationId xmlns:a16="http://schemas.microsoft.com/office/drawing/2014/main" id="{E0FC1EC3-3539-4F25-94D4-850E28A2002B}"/>
              </a:ext>
            </a:extLst>
          </p:cNvPr>
          <p:cNvSpPr txBox="1"/>
          <p:nvPr/>
        </p:nvSpPr>
        <p:spPr>
          <a:xfrm>
            <a:off x="1778608" y="145480"/>
            <a:ext cx="104635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Elektrisch koken  is </a:t>
            </a: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veiliger</a:t>
            </a: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goedkoper en </a:t>
            </a: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minder CO2</a:t>
            </a: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B3B3AB7-2885-431F-BA70-0667BF05A62E}"/>
              </a:ext>
            </a:extLst>
          </p:cNvPr>
          <p:cNvSpPr/>
          <p:nvPr/>
        </p:nvSpPr>
        <p:spPr>
          <a:xfrm>
            <a:off x="8193804" y="2357790"/>
            <a:ext cx="1264920" cy="731520"/>
          </a:xfrm>
          <a:prstGeom prst="ellipse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CC521556-F2D2-4B86-9F28-30D0FF5534EF}"/>
              </a:ext>
            </a:extLst>
          </p:cNvPr>
          <p:cNvSpPr/>
          <p:nvPr/>
        </p:nvSpPr>
        <p:spPr>
          <a:xfrm>
            <a:off x="8153400" y="3912416"/>
            <a:ext cx="1264920" cy="731520"/>
          </a:xfrm>
          <a:prstGeom prst="ellipse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AE569EB-5DF3-4E94-B647-1677A3B1ED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CDE project Groenleven Schalkwijk</a:t>
            </a:r>
          </a:p>
        </p:txBody>
      </p:sp>
    </p:spTree>
    <p:extLst>
      <p:ext uri="{BB962C8B-B14F-4D97-AF65-F5344CB8AC3E}">
        <p14:creationId xmlns:p14="http://schemas.microsoft.com/office/powerpoint/2010/main" val="86581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>
            <a:spLocks noGrp="1"/>
          </p:cNvSpPr>
          <p:nvPr>
            <p:ph type="dt" idx="10"/>
          </p:nvPr>
        </p:nvSpPr>
        <p:spPr>
          <a:xfrm>
            <a:off x="4267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17BC4E60-EE3A-4221-A665-233849C7729A}" type="datetime1">
              <a:rPr lang="nl-NL" smtClean="0"/>
              <a:t>16-8-2023</a:t>
            </a:fld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  <p:pic>
        <p:nvPicPr>
          <p:cNvPr id="272" name="Google Shape;272;p13" descr="Logo Cooperatie incl slogan vesi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4492" y="5897664"/>
            <a:ext cx="1539172" cy="82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 descr="TrosselTi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1" y="5800835"/>
            <a:ext cx="1052439" cy="10524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05;p9">
            <a:extLst>
              <a:ext uri="{FF2B5EF4-FFF2-40B4-BE49-F238E27FC236}">
                <a16:creationId xmlns:a16="http://schemas.microsoft.com/office/drawing/2014/main" id="{44FBE02B-E3F6-473A-BB15-482A7D40356E}"/>
              </a:ext>
            </a:extLst>
          </p:cNvPr>
          <p:cNvSpPr txBox="1"/>
          <p:nvPr/>
        </p:nvSpPr>
        <p:spPr>
          <a:xfrm>
            <a:off x="2139897" y="289229"/>
            <a:ext cx="53886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Gebruik </a:t>
            </a:r>
            <a:r>
              <a:rPr lang="nl-NL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Led</a:t>
            </a:r>
            <a:r>
              <a:rPr lang="nl-N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lampen.</a:t>
            </a:r>
            <a:endParaRPr dirty="0"/>
          </a:p>
        </p:txBody>
      </p:sp>
      <p:pic>
        <p:nvPicPr>
          <p:cNvPr id="2050" name="Picture 2" descr="De afbeelding is een infographic met de titel Led is goedkoper dan je denkt. De afbeelding bevat drie iconen: een led-, halogeen- en gloeilamp. De ledlamp is duurder om te kopen dan de halogeen- en gloeilamp, maar op lange termijn goedkoper omdat je minder energiekosten betaald en ze langer meegaan.">
            <a:extLst>
              <a:ext uri="{FF2B5EF4-FFF2-40B4-BE49-F238E27FC236}">
                <a16:creationId xmlns:a16="http://schemas.microsoft.com/office/drawing/2014/main" id="{1CAF997E-5B07-45EC-944C-A9136E8C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986226"/>
            <a:ext cx="79057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DE9554B-EE4D-45D9-9697-CA1737F6AA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CDE project Groenleven Schalkwijk</a:t>
            </a:r>
          </a:p>
        </p:txBody>
      </p:sp>
    </p:spTree>
    <p:extLst>
      <p:ext uri="{BB962C8B-B14F-4D97-AF65-F5344CB8AC3E}">
        <p14:creationId xmlns:p14="http://schemas.microsoft.com/office/powerpoint/2010/main" val="175697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8D00E6C-50EB-42AD-AF6C-D30793C2AD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/>
          </a:p>
        </p:txBody>
      </p:sp>
      <p:sp>
        <p:nvSpPr>
          <p:cNvPr id="5" name="Google Shape;205;p9">
            <a:extLst>
              <a:ext uri="{FF2B5EF4-FFF2-40B4-BE49-F238E27FC236}">
                <a16:creationId xmlns:a16="http://schemas.microsoft.com/office/drawing/2014/main" id="{18045BCD-C6A1-4131-82C3-F4AFB30A50B7}"/>
              </a:ext>
            </a:extLst>
          </p:cNvPr>
          <p:cNvSpPr txBox="1"/>
          <p:nvPr/>
        </p:nvSpPr>
        <p:spPr>
          <a:xfrm>
            <a:off x="1164537" y="287174"/>
            <a:ext cx="538866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nl-NL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Wat kunnen we u bieden?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6" name="Google Shape;204;p9">
            <a:extLst>
              <a:ext uri="{FF2B5EF4-FFF2-40B4-BE49-F238E27FC236}">
                <a16:creationId xmlns:a16="http://schemas.microsoft.com/office/drawing/2014/main" id="{6CDE1E7C-C74C-4C5D-A5F9-BCAD651EC875}"/>
              </a:ext>
            </a:extLst>
          </p:cNvPr>
          <p:cNvSpPr txBox="1"/>
          <p:nvPr/>
        </p:nvSpPr>
        <p:spPr>
          <a:xfrm>
            <a:off x="557789" y="831345"/>
            <a:ext cx="1111492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Uw oude witgoed vervangen voor nieuwe apparatuur met een </a:t>
            </a:r>
            <a:r>
              <a:rPr lang="nl-NL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Energielabel A</a:t>
            </a:r>
            <a:r>
              <a:rPr lang="nl-NL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dirty="0"/>
          </a:p>
        </p:txBody>
      </p:sp>
      <p:pic>
        <p:nvPicPr>
          <p:cNvPr id="6150" name="Picture 6" descr="Witgoed Services | Service door heel Vlaanderen">
            <a:extLst>
              <a:ext uri="{FF2B5EF4-FFF2-40B4-BE49-F238E27FC236}">
                <a16:creationId xmlns:a16="http://schemas.microsoft.com/office/drawing/2014/main" id="{0CFD6FCD-5ECF-46EC-B588-BF24EE8B6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3" y="2198952"/>
            <a:ext cx="3544623" cy="38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lar cd610 | Horeca Megastore">
            <a:extLst>
              <a:ext uri="{FF2B5EF4-FFF2-40B4-BE49-F238E27FC236}">
                <a16:creationId xmlns:a16="http://schemas.microsoft.com/office/drawing/2014/main" id="{AC4CFCC7-DFD7-4F87-BDDF-E7072FE3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66" y="3759557"/>
            <a:ext cx="4559682" cy="255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osch GIV11ADE0 diepvrieskast kopen? | Budgetplan">
            <a:extLst>
              <a:ext uri="{FF2B5EF4-FFF2-40B4-BE49-F238E27FC236}">
                <a16:creationId xmlns:a16="http://schemas.microsoft.com/office/drawing/2014/main" id="{9A707182-D01B-491B-9EA3-C7108170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85" y="2400965"/>
            <a:ext cx="3779682" cy="377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3919B1-D6D8-4136-9B62-3DF2149EF2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416F7E8-F4D9-45C9-B973-5CE1444EDBCD}" type="datetime1">
              <a:rPr lang="nl-NL" smtClean="0"/>
              <a:t>16-8-2023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CDED7E-1693-4C37-8EAD-D5D29C35CA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/>
              <a:t>CDE project Groenleven Schalkwijk</a:t>
            </a:r>
          </a:p>
        </p:txBody>
      </p:sp>
    </p:spTree>
    <p:extLst>
      <p:ext uri="{BB962C8B-B14F-4D97-AF65-F5344CB8AC3E}">
        <p14:creationId xmlns:p14="http://schemas.microsoft.com/office/powerpoint/2010/main" val="13677610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345</Words>
  <Application>Microsoft Office PowerPoint</Application>
  <PresentationFormat>Breedbeeld</PresentationFormat>
  <Paragraphs>75</Paragraphs>
  <Slides>13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Windows-gebruiker</dc:creator>
  <cp:lastModifiedBy>Bert Smit</cp:lastModifiedBy>
  <cp:revision>19</cp:revision>
  <dcterms:created xsi:type="dcterms:W3CDTF">2020-10-09T08:27:30Z</dcterms:created>
  <dcterms:modified xsi:type="dcterms:W3CDTF">2023-08-16T10:37:58Z</dcterms:modified>
</cp:coreProperties>
</file>